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710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56F2C4"/>
          </a:solidFill>
          <a:ln w="12700">
            <a:solidFill>
              <a:srgbClr val="56F2C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92240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00" kern="0" dirty="0">
                <a:solidFill>
                  <a:srgbClr val="6F89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NOVA  •  PROPUESTA EJECUTIVA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60120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spc="200" kern="0" dirty="0">
                <a:solidFill>
                  <a:srgbClr val="EEF8F6"/>
                </a:solidFill>
              </a:rPr>
              <a:t>NOVA</a:t>
            </a:r>
            <a:endParaRPr lang="en-US" sz="5200" dirty="0"/>
          </a:p>
        </p:txBody>
      </p:sp>
      <p:sp>
        <p:nvSpPr>
          <p:cNvPr id="3" name="Text 1"/>
          <p:cNvSpPr/>
          <p:nvPr/>
        </p:nvSpPr>
        <p:spPr>
          <a:xfrm>
            <a:off x="658368" y="1737360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56F2C4"/>
                </a:solidFill>
              </a:rPr>
              <a:t>ACCESS + TIME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58368" y="2487168"/>
            <a:ext cx="6583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EF8F6"/>
                </a:solidFill>
              </a:rPr>
              <a:t>Plataforma integral de identidad, accesos, presencia y auditoría operativa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658368" y="338328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B0AD"/>
                </a:solidFill>
              </a:rPr>
              <a:t>Propuesta conceptual para Gerencia • Tortugas Open Mall</a:t>
            </a:r>
            <a:endParaRPr lang="en-US" sz="1100" dirty="0"/>
          </a:p>
        </p:txBody>
      </p:sp>
      <p:pic>
        <p:nvPicPr>
          <p:cNvPr id="6" name="Image 0" descr="/mnt/data/server_rac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43800" y="594360"/>
            <a:ext cx="4114800" cy="53949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543800" y="594360"/>
            <a:ext cx="4114800" cy="5394960"/>
          </a:xfrm>
          <a:prstGeom prst="rect">
            <a:avLst/>
          </a:prstGeom>
          <a:solidFill>
            <a:srgbClr val="071012">
              <a:alpha val="4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58368" y="4160520"/>
            <a:ext cx="1463040" cy="310896"/>
          </a:xfrm>
          <a:prstGeom prst="roundRect">
            <a:avLst/>
          </a:prstGeom>
          <a:solidFill>
            <a:srgbClr val="112023">
              <a:alpha val="95000"/>
            </a:srgbClr>
          </a:solidFill>
          <a:ln w="12700">
            <a:solidFill>
              <a:srgbClr val="69E57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4233672"/>
            <a:ext cx="131673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9E57F"/>
                </a:solidFill>
              </a:rPr>
              <a:t>CONTROL LOCAL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2240280" y="4160520"/>
            <a:ext cx="1600200" cy="310896"/>
          </a:xfrm>
          <a:prstGeom prst="roundRect">
            <a:avLst/>
          </a:prstGeom>
          <a:solidFill>
            <a:srgbClr val="112023">
              <a:alpha val="95000"/>
            </a:srgbClr>
          </a:solidFill>
          <a:ln w="12700">
            <a:solidFill>
              <a:srgbClr val="69A7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313432" y="4233672"/>
            <a:ext cx="145389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9A7FF"/>
                </a:solidFill>
              </a:rPr>
              <a:t>TRAZABILIDAD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3977640" y="4160520"/>
            <a:ext cx="1737360" cy="310896"/>
          </a:xfrm>
          <a:prstGeom prst="roundRect">
            <a:avLst/>
          </a:prstGeom>
          <a:solidFill>
            <a:srgbClr val="112023">
              <a:alpha val="95000"/>
            </a:srgbClr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50792" y="4233672"/>
            <a:ext cx="159105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D166"/>
                </a:solidFill>
              </a:rPr>
              <a:t>MODULARIDAD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658368" y="4800600"/>
            <a:ext cx="6080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EF8F6"/>
                </a:solidFill>
              </a:rPr>
              <a:t>Objetivo: reemplazar fragmentación y cálculos opacos por una plataforma propia, auditable y escalable.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56F2C4"/>
                </a:solidFill>
              </a:rPr>
              <a:t>IMPLEMENTACIÓN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858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EF8F6"/>
                </a:solidFill>
              </a:rPr>
              <a:t>Propuesta de avance por etapas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207008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B0AD"/>
                </a:solidFill>
              </a:rPr>
              <a:t>Primero un piloto controlado. Después expansión. Sin migraciones masivas a ciegas.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822960" y="2057400"/>
            <a:ext cx="658368" cy="658368"/>
          </a:xfrm>
          <a:prstGeom prst="ellipse">
            <a:avLst/>
          </a:prstGeom>
          <a:solidFill>
            <a:srgbClr val="112023"/>
          </a:solidFill>
          <a:ln w="25400">
            <a:solidFill>
              <a:srgbClr val="56F2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267712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56F2C4"/>
                </a:solidFill>
              </a:rPr>
              <a:t>01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481328" y="2386584"/>
            <a:ext cx="1572768" cy="0"/>
          </a:xfrm>
          <a:prstGeom prst="line">
            <a:avLst/>
          </a:prstGeom>
          <a:noFill/>
          <a:ln w="25400">
            <a:solidFill>
              <a:srgbClr val="29434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2926080"/>
            <a:ext cx="1508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EF8F6"/>
                </a:solidFill>
              </a:rPr>
              <a:t>Validar terminal exacto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EEF8F6"/>
                </a:solidFill>
              </a:rPr>
              <a:t>API/SDK · offline · relé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063240" y="2057400"/>
            <a:ext cx="658368" cy="658368"/>
          </a:xfrm>
          <a:prstGeom prst="ellipse">
            <a:avLst/>
          </a:prstGeom>
          <a:solidFill>
            <a:srgbClr val="112023"/>
          </a:solidFill>
          <a:ln w="25400">
            <a:solidFill>
              <a:srgbClr val="56F2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63240" y="2267712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56F2C4"/>
                </a:solidFill>
              </a:rPr>
              <a:t>02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721608" y="2386584"/>
            <a:ext cx="1572768" cy="0"/>
          </a:xfrm>
          <a:prstGeom prst="line">
            <a:avLst/>
          </a:prstGeom>
          <a:noFill/>
          <a:ln w="25400">
            <a:solidFill>
              <a:srgbClr val="29434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51760" y="2926080"/>
            <a:ext cx="1508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EF8F6"/>
                </a:solidFill>
              </a:rPr>
              <a:t>Servidor NOVA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EEF8F6"/>
                </a:solidFill>
              </a:rPr>
              <a:t>BD · API · usuarios · logs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303520" y="2057400"/>
            <a:ext cx="658368" cy="658368"/>
          </a:xfrm>
          <a:prstGeom prst="ellipse">
            <a:avLst/>
          </a:prstGeom>
          <a:solidFill>
            <a:srgbClr val="112023"/>
          </a:solidFill>
          <a:ln w="25400">
            <a:solidFill>
              <a:srgbClr val="56F2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03520" y="2267712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56F2C4"/>
                </a:solidFill>
              </a:rPr>
              <a:t>03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961888" y="2386584"/>
            <a:ext cx="1572768" cy="0"/>
          </a:xfrm>
          <a:prstGeom prst="line">
            <a:avLst/>
          </a:prstGeom>
          <a:noFill/>
          <a:ln w="25400">
            <a:solidFill>
              <a:srgbClr val="29434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92040" y="2926080"/>
            <a:ext cx="1508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EF8F6"/>
                </a:solidFill>
              </a:rPr>
              <a:t>Piloto Externos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EEF8F6"/>
                </a:solidFill>
              </a:rPr>
              <a:t>NOVA TIME + rostro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7543800" y="2057400"/>
            <a:ext cx="658368" cy="658368"/>
          </a:xfrm>
          <a:prstGeom prst="ellipse">
            <a:avLst/>
          </a:prstGeom>
          <a:solidFill>
            <a:srgbClr val="112023"/>
          </a:solidFill>
          <a:ln w="25400">
            <a:solidFill>
              <a:srgbClr val="56F2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43800" y="2267712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56F2C4"/>
                </a:solidFill>
              </a:rPr>
              <a:t>04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02168" y="2386584"/>
            <a:ext cx="1572768" cy="0"/>
          </a:xfrm>
          <a:prstGeom prst="line">
            <a:avLst/>
          </a:prstGeom>
          <a:noFill/>
          <a:ln w="25400">
            <a:solidFill>
              <a:srgbClr val="29434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32320" y="2926080"/>
            <a:ext cx="1508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EF8F6"/>
                </a:solidFill>
              </a:rPr>
              <a:t>Administración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EEF8F6"/>
                </a:solidFill>
              </a:rPr>
              <a:t>TIME MINI + puertas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9784080" y="2057400"/>
            <a:ext cx="658368" cy="658368"/>
          </a:xfrm>
          <a:prstGeom prst="ellipse">
            <a:avLst/>
          </a:prstGeom>
          <a:solidFill>
            <a:srgbClr val="112023"/>
          </a:solidFill>
          <a:ln w="25400">
            <a:solidFill>
              <a:srgbClr val="56F2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784080" y="2267712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56F2C4"/>
                </a:solidFill>
              </a:rPr>
              <a:t>05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9372600" y="2926080"/>
            <a:ext cx="1508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EF8F6"/>
                </a:solidFill>
              </a:rPr>
              <a:t>Molinete · Pañol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EEF8F6"/>
                </a:solidFill>
              </a:rPr>
              <a:t>Portón 3 posterior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1143000" y="4754880"/>
            <a:ext cx="9875520" cy="868680"/>
          </a:xfrm>
          <a:prstGeom prst="roundRect">
            <a:avLst/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417320" y="5047488"/>
            <a:ext cx="9326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6F2C4"/>
                </a:solidFill>
              </a:rPr>
              <a:t>Criterio de éxito del piloto: acceso rápido + operación offline + eventos íntegros + cálculo explicable + cero jornadas imposibles.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105156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EEF8F6"/>
                </a:solidFill>
              </a:rPr>
              <a:t>NOVA</a:t>
            </a:r>
            <a:endParaRPr lang="en-US" sz="4600" dirty="0"/>
          </a:p>
        </p:txBody>
      </p:sp>
      <p:sp>
        <p:nvSpPr>
          <p:cNvPr id="3" name="Text 1"/>
          <p:cNvSpPr/>
          <p:nvPr/>
        </p:nvSpPr>
        <p:spPr>
          <a:xfrm>
            <a:off x="685800" y="1874520"/>
            <a:ext cx="6858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56F2C4"/>
                </a:solidFill>
              </a:rPr>
              <a:t>Menos discusión. Más evidencia.</a:t>
            </a:r>
            <a:endParaRPr lang="en-US" sz="2800" dirty="0"/>
          </a:p>
          <a:p>
            <a:pPr indent="0" marL="0">
              <a:buNone/>
            </a:pPr>
            <a:r>
              <a:rPr lang="en-US" sz="2800" b="1" dirty="0">
                <a:solidFill>
                  <a:srgbClr val="56F2C4"/>
                </a:solidFill>
              </a:rPr>
              <a:t>Menos dependencia. Más control.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13232" y="338328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EF8F6"/>
                </a:solidFill>
              </a:rPr>
              <a:t>La propuesta no es reemplazar tecnología por tecnología. Es construir una capa operativa propia, modular y auditable sobre los accesos del TOM.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7909560" y="1143000"/>
            <a:ext cx="3429000" cy="4297680"/>
          </a:xfrm>
          <a:prstGeom prst="roundRect">
            <a:avLst/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75320" y="1600200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9CB0AD"/>
                </a:solidFill>
              </a:rPr>
              <a:t>PRÓXIMA DECISIÓN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275320" y="2331720"/>
            <a:ext cx="2697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56F2C4"/>
                </a:solidFill>
              </a:rPr>
              <a:t>AUTORIZAR</a:t>
            </a:r>
            <a:endParaRPr lang="en-US" sz="3200" dirty="0"/>
          </a:p>
          <a:p>
            <a:pPr algn="ctr" indent="0" marL="0">
              <a:buNone/>
            </a:pPr>
            <a:r>
              <a:rPr lang="en-US" sz="3200" b="1" dirty="0">
                <a:solidFill>
                  <a:srgbClr val="56F2C4"/>
                </a:solidFill>
              </a:rPr>
              <a:t>PILOTO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8275320" y="3794760"/>
            <a:ext cx="2697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EF8F6"/>
                </a:solidFill>
              </a:rPr>
              <a:t>1 terminal facial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EEF8F6"/>
                </a:solidFill>
              </a:rPr>
              <a:t>+ servidor NOVA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EEF8F6"/>
                </a:solidFill>
              </a:rPr>
              <a:t>+ NOVA TIME V1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56F2C4"/>
                </a:solidFill>
              </a:rPr>
              <a:t>EL PROBLEMA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858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EF8F6"/>
                </a:solidFill>
              </a:rPr>
              <a:t>Hoy el riesgo no es solo tecnológico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207008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B0AD"/>
                </a:solidFill>
              </a:rPr>
              <a:t>Es operativo, económico y humano: accesos dispersos, plataformas separadas y cálculos horarios difíciles de auditar.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2514600" cy="1051560"/>
          </a:xfrm>
          <a:prstGeom prst="roundRect">
            <a:avLst/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2011680"/>
            <a:ext cx="21854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6F2C4"/>
                </a:solidFill>
              </a:rPr>
              <a:t>5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804672" y="2496312"/>
            <a:ext cx="218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60" kern="0" dirty="0">
                <a:solidFill>
                  <a:srgbClr val="9CB0AD"/>
                </a:solidFill>
              </a:rPr>
              <a:t>PUNTOS / POBLACIONES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310128" y="1874520"/>
            <a:ext cx="2514600" cy="1051560"/>
          </a:xfrm>
          <a:prstGeom prst="roundRect">
            <a:avLst/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74720" y="2011680"/>
            <a:ext cx="21854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69A7FF"/>
                </a:solidFill>
              </a:rPr>
              <a:t>4+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3474720" y="2496312"/>
            <a:ext cx="218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60" kern="0" dirty="0">
                <a:solidFill>
                  <a:srgbClr val="9CB0AD"/>
                </a:solidFill>
              </a:rPr>
              <a:t>SISTEMAS A INTEGRAR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5980176" y="1874520"/>
            <a:ext cx="2514600" cy="1051560"/>
          </a:xfrm>
          <a:prstGeom prst="roundRect">
            <a:avLst/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44768" y="2011680"/>
            <a:ext cx="21854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D166"/>
                </a:solidFill>
              </a:rPr>
              <a:t>300 m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6144768" y="2496312"/>
            <a:ext cx="218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60" kern="0" dirty="0">
                <a:solidFill>
                  <a:srgbClr val="9CB0AD"/>
                </a:solidFill>
              </a:rPr>
              <a:t>DISTANCIA REMOTA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650224" y="1874520"/>
            <a:ext cx="2514600" cy="1051560"/>
          </a:xfrm>
          <a:prstGeom prst="roundRect">
            <a:avLst/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814816" y="2011680"/>
            <a:ext cx="21854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69E57F"/>
                </a:solidFill>
              </a:rPr>
              <a:t>1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8814816" y="2496312"/>
            <a:ext cx="218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60" kern="0" dirty="0">
                <a:solidFill>
                  <a:srgbClr val="9CB0AD"/>
                </a:solidFill>
              </a:rPr>
              <a:t>CEREBRO CENTRAL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40080" y="3246120"/>
            <a:ext cx="3520440" cy="2057400"/>
          </a:xfrm>
          <a:prstGeom prst="roundRect">
            <a:avLst>
              <a:gd name="adj" fmla="val 3556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58368" y="3264408"/>
            <a:ext cx="45720" cy="2020824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1248" y="3410712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Control horario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41248" y="3776472"/>
            <a:ext cx="3154680" cy="1399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Turnos rotativos, cruces de medianoche, fichadas faltantes y excepciones requieren reglas explícitas y auditables.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334256" y="3246120"/>
            <a:ext cx="3520440" cy="2057400"/>
          </a:xfrm>
          <a:prstGeom prst="roundRect">
            <a:avLst>
              <a:gd name="adj" fmla="val 3556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52544" y="3264408"/>
            <a:ext cx="45720" cy="2020824"/>
          </a:xfrm>
          <a:prstGeom prst="rect">
            <a:avLst/>
          </a:prstGeom>
          <a:solidFill>
            <a:srgbClr val="69A7FF"/>
          </a:solidFill>
          <a:ln w="12700">
            <a:solidFill>
              <a:srgbClr val="69A7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35424" y="3410712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Control de accesos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535424" y="3776472"/>
            <a:ext cx="3154680" cy="1399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Administración, locales, pañol y personal externo no comparten la misma población ni los mismos permisos.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8028432" y="3246120"/>
            <a:ext cx="3520440" cy="2057400"/>
          </a:xfrm>
          <a:prstGeom prst="roundRect">
            <a:avLst>
              <a:gd name="adj" fmla="val 3556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046720" y="3264408"/>
            <a:ext cx="45720" cy="2020824"/>
          </a:xfrm>
          <a:prstGeom prst="rect">
            <a:avLst/>
          </a:prstGeom>
          <a:solidFill>
            <a:srgbClr val="56F2C4"/>
          </a:solidFill>
          <a:ln w="12700">
            <a:solidFill>
              <a:srgbClr val="56F2C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0" y="3410712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Costo y dependencia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229600" y="3776472"/>
            <a:ext cx="3154680" cy="1399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La oportunidad es centralizar la lógica, mantener autonomía local y reducir dependencia de plataformas externas.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640080" y="57150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6F2C4"/>
                </a:solidFill>
              </a:rPr>
              <a:t>Principio rector: una marcación es evidencia; una anomalía es una duda; ninguna autoriza por sí sola un descuento.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56F2C4"/>
                </a:solidFill>
              </a:rPr>
              <a:t>ARQUITECTURA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858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EF8F6"/>
                </a:solidFill>
              </a:rPr>
              <a:t>Un servidor central. Cinco módulos. Bases separadas.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207008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B0AD"/>
                </a:solidFill>
              </a:rPr>
              <a:t>La complejidad queda en el backend; para el usuario, la experiencia debe ser inmediata.</a:t>
            </a:r>
            <a:endParaRPr lang="en-US" sz="1200" dirty="0"/>
          </a:p>
        </p:txBody>
      </p:sp>
      <p:pic>
        <p:nvPicPr>
          <p:cNvPr id="5" name="Image 0" descr="/mnt/data/NOVA_Arquitectura_Instalac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1691640"/>
            <a:ext cx="11018520" cy="452628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56F2C4"/>
                </a:solidFill>
              </a:rPr>
              <a:t>MÓDULOS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858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EF8F6"/>
                </a:solidFill>
              </a:rPr>
              <a:t>Cinco universos operativos, un solo ecosistema NOVA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207008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B0AD"/>
                </a:solidFill>
              </a:rPr>
              <a:t>Cada sector mantiene su propia población y reglas. NOVA unifica gestión, eventos y auditoría.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40080" y="1783080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58368" y="1801368"/>
            <a:ext cx="45720" cy="1289304"/>
          </a:xfrm>
          <a:prstGeom prst="rect">
            <a:avLst/>
          </a:prstGeom>
          <a:solidFill>
            <a:srgbClr val="56F2C4"/>
          </a:solidFill>
          <a:ln w="12700">
            <a:solidFill>
              <a:srgbClr val="56F2C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947672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01 · Personal externo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41248" y="2313432"/>
            <a:ext cx="306324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Seguridad, Limpieza y Mantenimiento. Entrada/Salida facial + NOVA TIME completo.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389120" y="1783080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07408" y="1801368"/>
            <a:ext cx="45720" cy="1289304"/>
          </a:xfrm>
          <a:prstGeom prst="rect">
            <a:avLst/>
          </a:prstGeom>
          <a:solidFill>
            <a:srgbClr val="69A7FF"/>
          </a:solidFill>
          <a:ln w="12700">
            <a:solidFill>
              <a:srgbClr val="69A7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90288" y="1947672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02 · Administración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90288" y="2313432"/>
            <a:ext cx="306324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Acceso facial + NOVA TIME MINI opcional para unas 14 personas.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138160" y="1783080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56448" y="1801368"/>
            <a:ext cx="45720" cy="1289304"/>
          </a:xfrm>
          <a:prstGeom prst="rect">
            <a:avLst/>
          </a:prstGeom>
          <a:solidFill>
            <a:srgbClr val="69E57F"/>
          </a:solidFill>
          <a:ln w="12700">
            <a:solidFill>
              <a:srgbClr val="69E57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39328" y="1947672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03 · Molinete locales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339328" y="2313432"/>
            <a:ext cx="306324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Base exclusiva de empleados de locales. Autorización rápida y autónoma.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2514600" y="3520440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532888" y="3538728"/>
            <a:ext cx="45720" cy="1289304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715768" y="3685032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04 · Pañol / depósito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2715768" y="4050792"/>
            <a:ext cx="306324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Acceso restringido. Solo personas específicamente habilitadas. Trazabilidad total.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263640" y="3520440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281928" y="3538728"/>
            <a:ext cx="45720" cy="1289304"/>
          </a:xfrm>
          <a:prstGeom prst="rect">
            <a:avLst/>
          </a:prstGeom>
          <a:solidFill>
            <a:srgbClr val="56F2C4"/>
          </a:solidFill>
          <a:ln w="12700">
            <a:solidFill>
              <a:srgbClr val="56F2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64808" y="3685032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05 · Portón 3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464808" y="4050792"/>
            <a:ext cx="306324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Vehículos, DNI/QR, personas, integración futura con LLAVES-TOM y posible molinete.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1920240" y="5349240"/>
            <a:ext cx="8321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EF8F6"/>
                </a:solidFill>
              </a:rPr>
              <a:t>Mañana aparece un sexto acceso → se configura una nueva terminal; no se desarrolla otro sistema.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56F2C4"/>
                </a:solidFill>
              </a:rPr>
              <a:t>TERMINALES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858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EF8F6"/>
                </a:solidFill>
              </a:rPr>
              <a:t>Los lectores son los ojos; NOVA es el cerebro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207008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B0AD"/>
                </a:solidFill>
              </a:rPr>
              <a:t>La familia Hikvision MinMoe soporta reconocimiento local, control de acceso y protocolos de integración según modelo.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85800" y="1737360"/>
            <a:ext cx="3291840" cy="4297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210312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111111"/>
                </a:solidFill>
              </a:rPr>
              <a:t>HIKVISION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b="1" dirty="0">
                <a:solidFill>
                  <a:srgbClr val="111111"/>
                </a:solidFill>
              </a:rPr>
              <a:t>MinMoe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1417320" y="2971800"/>
            <a:ext cx="1828800" cy="2286000"/>
          </a:xfrm>
          <a:prstGeom prst="roundRect">
            <a:avLst/>
          </a:prstGeom>
          <a:solidFill>
            <a:srgbClr val="101719"/>
          </a:solidFill>
          <a:ln w="25400">
            <a:solidFill>
              <a:srgbClr val="33333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039112" y="3246120"/>
            <a:ext cx="594360" cy="594360"/>
          </a:xfrm>
          <a:prstGeom prst="ellipse">
            <a:avLst/>
          </a:prstGeom>
          <a:solidFill>
            <a:srgbClr val="1A2B2F"/>
          </a:solidFill>
          <a:ln w="12700">
            <a:solidFill>
              <a:srgbClr val="56F2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847088" y="4023360"/>
            <a:ext cx="960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6F2C4"/>
                </a:solidFill>
              </a:rPr>
              <a:t>FACE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54406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</a:rPr>
              <a:t>Mock visual del terminal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</a:rPr>
              <a:t>(modelo final a validar)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343400" y="1783080"/>
            <a:ext cx="3246120" cy="1325880"/>
          </a:xfrm>
          <a:prstGeom prst="roundRect">
            <a:avLst>
              <a:gd name="adj" fmla="val 5517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61688" y="1801368"/>
            <a:ext cx="45720" cy="1289304"/>
          </a:xfrm>
          <a:prstGeom prst="rect">
            <a:avLst/>
          </a:prstGeom>
          <a:solidFill>
            <a:srgbClr val="69E57F"/>
          </a:solidFill>
          <a:ln w="12700">
            <a:solidFill>
              <a:srgbClr val="69E57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44568" y="1947672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Reconocimiento local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44568" y="2313432"/>
            <a:ext cx="28803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Modelos Pro publican reconocimiento &lt;0,2 s por usuario y ≥99% de precisión bajo sus condiciones de especificación.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909560" y="1783080"/>
            <a:ext cx="3246120" cy="1325880"/>
          </a:xfrm>
          <a:prstGeom prst="roundRect">
            <a:avLst>
              <a:gd name="adj" fmla="val 5517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27848" y="1801368"/>
            <a:ext cx="45720" cy="1289304"/>
          </a:xfrm>
          <a:prstGeom prst="rect">
            <a:avLst/>
          </a:prstGeom>
          <a:solidFill>
            <a:srgbClr val="69A7FF"/>
          </a:solidFill>
          <a:ln w="12700">
            <a:solidFill>
              <a:srgbClr val="69A7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10728" y="1947672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Integración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110728" y="2313432"/>
            <a:ext cx="28803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Según modelo: TCP/IP, ISAPI/ISUP, Push SDK, Wiegand, RS-485 y salidas de cerradura.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343400" y="3429000"/>
            <a:ext cx="3246120" cy="1325880"/>
          </a:xfrm>
          <a:prstGeom prst="roundRect">
            <a:avLst>
              <a:gd name="adj" fmla="val 5517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361688" y="3447288"/>
            <a:ext cx="45720" cy="1289304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44568" y="3593592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Autonomía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544568" y="3959352"/>
            <a:ext cx="28803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El lector puede operar localmente y conservar eventos/autorizaciones, evitando que una caída de Internet detenga el acceso.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7909560" y="3429000"/>
            <a:ext cx="3246120" cy="1325880"/>
          </a:xfrm>
          <a:prstGeom prst="roundRect">
            <a:avLst>
              <a:gd name="adj" fmla="val 5517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927848" y="3447288"/>
            <a:ext cx="45720" cy="1289304"/>
          </a:xfrm>
          <a:prstGeom prst="rect">
            <a:avLst/>
          </a:prstGeom>
          <a:solidFill>
            <a:srgbClr val="56F2C4"/>
          </a:solidFill>
          <a:ln w="12700">
            <a:solidFill>
              <a:srgbClr val="56F2C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110728" y="3593592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Compra responsable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110728" y="3959352"/>
            <a:ext cx="288036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Antes de comprar: validar modelo exacto, API/SDK, PoE, relé, capacidad, firmware y comportamiento offline.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343400" y="5212080"/>
            <a:ext cx="6812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CB0AD"/>
                </a:solidFill>
              </a:rPr>
              <a:t>Nota: biometría no es infalible; para zonas de mayor criticidad se puede combinar rostro + segunda credencial.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56F2C4"/>
                </a:solidFill>
              </a:rPr>
              <a:t>NOVA TIME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858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EF8F6"/>
                </a:solidFill>
              </a:rPr>
              <a:t>El cálculo debe poder defenderse solo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207008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B0AD"/>
                </a:solidFill>
              </a:rPr>
              <a:t>El objetivo no es “encontrar horas para descontar”; es separar evidencia, planificación, validación y excepción.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31520" y="1828800"/>
            <a:ext cx="10698480" cy="1005840"/>
          </a:xfrm>
          <a:prstGeom prst="roundRect">
            <a:avLst/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05840" y="213969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9A7FF"/>
                </a:solidFill>
              </a:rPr>
              <a:t>PROGRAMADO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788920" y="21031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9CB0AD"/>
                </a:solidFill>
              </a:rPr>
              <a:t>→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291840" y="213969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6F2C4"/>
                </a:solidFill>
              </a:rPr>
              <a:t>REGISTRADO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74920" y="21031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9CB0AD"/>
                </a:solidFill>
              </a:rPr>
              <a:t>→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577840" y="213969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9E57F"/>
                </a:solidFill>
              </a:rPr>
              <a:t>VALIDADO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360920" y="21031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9CB0AD"/>
                </a:solidFill>
              </a:rPr>
              <a:t>→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909560" y="213969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D166"/>
                </a:solidFill>
              </a:rPr>
              <a:t>AUDITADO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31520" y="3246120"/>
            <a:ext cx="3337560" cy="1600200"/>
          </a:xfrm>
          <a:prstGeom prst="roundRect">
            <a:avLst>
              <a:gd name="adj" fmla="val 4571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9808" y="3264408"/>
            <a:ext cx="45720" cy="1563624"/>
          </a:xfrm>
          <a:prstGeom prst="rect">
            <a:avLst/>
          </a:prstGeom>
          <a:solidFill>
            <a:srgbClr val="69A7FF"/>
          </a:solidFill>
          <a:ln w="12700">
            <a:solidFill>
              <a:srgbClr val="69A7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2688" y="3410712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Reglas configurables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32688" y="3776472"/>
            <a:ext cx="2971800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Sin redondeo · tolerancia + :30 · bloques de 30 min · revisión manual. Versionadas por fecha.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407408" y="3246120"/>
            <a:ext cx="3337560" cy="1600200"/>
          </a:xfrm>
          <a:prstGeom prst="roundRect">
            <a:avLst>
              <a:gd name="adj" fmla="val 4571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25696" y="3264408"/>
            <a:ext cx="45720" cy="1563624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08576" y="3410712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Excepciones bloqueadas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608576" y="3776472"/>
            <a:ext cx="2971800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Salida faltante, jornada imposible, doble entrada o superposición no siguen acumulando horas automáticamente.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083296" y="3246120"/>
            <a:ext cx="3337560" cy="1600200"/>
          </a:xfrm>
          <a:prstGeom prst="roundRect">
            <a:avLst>
              <a:gd name="adj" fmla="val 4571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101584" y="3264408"/>
            <a:ext cx="45720" cy="1563624"/>
          </a:xfrm>
          <a:prstGeom prst="rect">
            <a:avLst/>
          </a:prstGeom>
          <a:solidFill>
            <a:srgbClr val="56F2C4"/>
          </a:solidFill>
          <a:ln w="12700">
            <a:solidFill>
              <a:srgbClr val="56F2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84464" y="3410712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EXPLICAR CÁLCULO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284464" y="3776472"/>
            <a:ext cx="2971800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Qué fichadas tomó, qué turno esperaba, qué regla aplicó, qué descartó, quién corrigió y por qué.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2057400" y="539496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EF8F6"/>
                </a:solidFill>
              </a:rPr>
              <a:t>Resultado esperado: menos discusión personal, más evidencia verificable.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56F2C4"/>
                </a:solidFill>
              </a:rPr>
              <a:t>INFRAESTRUCTURA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858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EF8F6"/>
                </a:solidFill>
              </a:rPr>
              <a:t>Ligero en cómputo. Fuerte en confiabilidad.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207008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B0AD"/>
                </a:solidFill>
              </a:rPr>
              <a:t>El reconocimiento ocurre en el borde; el servidor administra identidad, reglas, eventos, auditoría y reportes.</a:t>
            </a:r>
            <a:endParaRPr lang="en-US" sz="1200" dirty="0"/>
          </a:p>
        </p:txBody>
      </p:sp>
      <p:pic>
        <p:nvPicPr>
          <p:cNvPr id="5" name="Image 0" descr="/mnt/data/server_rac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737360"/>
            <a:ext cx="4069080" cy="42519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74920" y="1783080"/>
            <a:ext cx="2834640" cy="1188720"/>
          </a:xfrm>
          <a:prstGeom prst="roundRect">
            <a:avLst>
              <a:gd name="adj" fmla="val 6154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93208" y="1801368"/>
            <a:ext cx="45720" cy="1152144"/>
          </a:xfrm>
          <a:prstGeom prst="rect">
            <a:avLst/>
          </a:prstGeom>
          <a:solidFill>
            <a:srgbClr val="56F2C4"/>
          </a:solidFill>
          <a:ln w="12700">
            <a:solidFill>
              <a:srgbClr val="56F2C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276088" y="194767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Servidor NOVA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276088" y="2313432"/>
            <a:ext cx="2468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Ryzen 5 / similar · 32 GB RAM · NVMe · Windows Server. Suficiente para V1 sin procesar video masivo.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8183880" y="1783080"/>
            <a:ext cx="2834640" cy="1188720"/>
          </a:xfrm>
          <a:prstGeom prst="roundRect">
            <a:avLst>
              <a:gd name="adj" fmla="val 6154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202168" y="1801368"/>
            <a:ext cx="45720" cy="1152144"/>
          </a:xfrm>
          <a:prstGeom prst="rect">
            <a:avLst/>
          </a:prstGeom>
          <a:solidFill>
            <a:srgbClr val="69A7FF"/>
          </a:solidFill>
          <a:ln w="12700">
            <a:solidFill>
              <a:srgbClr val="69A7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385048" y="194767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20 metros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8385048" y="2313432"/>
            <a:ext cx="2468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Externos + Administración: CAT6; PoE si el terminal seleccionado lo soporta.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5074920" y="3291840"/>
            <a:ext cx="2834640" cy="1188720"/>
          </a:xfrm>
          <a:prstGeom prst="roundRect">
            <a:avLst>
              <a:gd name="adj" fmla="val 6154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093208" y="3310128"/>
            <a:ext cx="45720" cy="1152144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276088" y="345643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~300 metros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5276088" y="3822192"/>
            <a:ext cx="2468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Molinete + Pañol: fibra/backbone de red existente; no cobre Ethernet directo a 300 m.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183880" y="3291840"/>
            <a:ext cx="2834640" cy="1188720"/>
          </a:xfrm>
          <a:prstGeom prst="roundRect">
            <a:avLst>
              <a:gd name="adj" fmla="val 6154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202168" y="3310128"/>
            <a:ext cx="45720" cy="1152144"/>
          </a:xfrm>
          <a:prstGeom prst="rect">
            <a:avLst/>
          </a:prstGeom>
          <a:solidFill>
            <a:srgbClr val="69E57F"/>
          </a:solidFill>
          <a:ln w="12700">
            <a:solidFill>
              <a:srgbClr val="69E57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385048" y="345643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Continuidad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85048" y="3822192"/>
            <a:ext cx="2468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UPS + backup + reloj sincronizado + cola de eventos + recuperación automática.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5074920" y="5074920"/>
            <a:ext cx="5943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EF8F6"/>
                </a:solidFill>
              </a:rPr>
              <a:t>Prioridad de inversión: red confiable + almacenamiento + UPS + backups antes que sobredimensionar CPU.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56F2C4"/>
                </a:solidFill>
              </a:rPr>
              <a:t>CONTINGENCIA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858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EF8F6"/>
                </a:solidFill>
              </a:rPr>
              <a:t>Diseñarlo para fallar sin detener la operación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207008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B0AD"/>
                </a:solidFill>
              </a:rPr>
              <a:t>NOVA debe degradar de forma controlada: detectar, registrar, alertar, seguir cuando sea seguro y reconciliar después.</a:t>
            </a:r>
            <a:endParaRPr lang="en-US" sz="1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31520" y="1783080"/>
          <a:ext cx="10744200" cy="3611880"/>
        </p:xfrm>
        <a:graphic>
          <a:graphicData uri="http://schemas.openxmlformats.org/drawingml/2006/table">
            <a:tbl>
              <a:tblPr/>
              <a:tblGrid>
                <a:gridCol w="2468880"/>
                <a:gridCol w="4663440"/>
                <a:gridCol w="3611880"/>
              </a:tblGrid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Falla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Respuesta NOVA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Resultado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Internet caído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Terminal valida localmente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Acceso continúa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Servidor reiniciando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Eventos quedan en cola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Sin pérdida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Fibra cortada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Terminal remota pasa offline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Alerta + autonomía local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Salida faltante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Cálculo bloqueado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Revisión humana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Reloj desfasado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Evento observado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No liquidar hasta validar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Cambio manual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Log usuario/fecha/motivo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EF8F6"/>
                          </a:solidFill>
                        </a:rPr>
                        <a:t>Trazabilidad total</a:t>
                      </a:r>
                      <a:endParaRPr lang="en-US" sz="110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43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71A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1097280" y="571500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6F2C4"/>
                </a:solidFill>
              </a:rPr>
              <a:t>MATRIZ DE CONTINGENCIAS NOVA: intentaremos romper el sistema sobre papel antes de ponerlo en producción.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11480"/>
            <a:ext cx="7315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56F2C4"/>
                </a:solidFill>
              </a:rPr>
              <a:t>VALOR PARA GERENCIA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858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EF8F6"/>
                </a:solidFill>
              </a:rPr>
              <a:t>Una plataforma propia que convierte operación en información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207008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CB0AD"/>
                </a:solidFill>
              </a:rPr>
              <a:t>El retorno no es solo ahorro: es control, trazabilidad, continuidad y capacidad de decisión.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85800" y="1783080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04088" y="1801368"/>
            <a:ext cx="45720" cy="1380744"/>
          </a:xfrm>
          <a:prstGeom prst="rect">
            <a:avLst/>
          </a:prstGeom>
          <a:solidFill>
            <a:srgbClr val="56F2C4"/>
          </a:solidFill>
          <a:ln w="12700">
            <a:solidFill>
              <a:srgbClr val="56F2C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194767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Reducción de dependencia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86968" y="2313432"/>
            <a:ext cx="301752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Menos plataformas aisladas y menor necesidad de hardware intermedio cuando el terminal ya procesa localmente.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407408" y="1783080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25696" y="1801368"/>
            <a:ext cx="45720" cy="1380744"/>
          </a:xfrm>
          <a:prstGeom prst="rect">
            <a:avLst/>
          </a:prstGeom>
          <a:solidFill>
            <a:srgbClr val="69A7FF"/>
          </a:solidFill>
          <a:ln w="12700">
            <a:solidFill>
              <a:srgbClr val="69A7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08576" y="194767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Auditoría defendible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08576" y="2313432"/>
            <a:ext cx="301752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Cada cálculo y corrección queda explicado. Se reduce el riesgo de decisiones basadas en datos ambiguos.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129016" y="1783080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47304" y="1801368"/>
            <a:ext cx="45720" cy="1380744"/>
          </a:xfrm>
          <a:prstGeom prst="rect">
            <a:avLst/>
          </a:prstGeom>
          <a:solidFill>
            <a:srgbClr val="69E57F"/>
          </a:solidFill>
          <a:ln w="12700">
            <a:solidFill>
              <a:srgbClr val="69E57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30184" y="194767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Escalabilidad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330184" y="2313432"/>
            <a:ext cx="301752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Agregar una terminal, sector o población pasa a ser configuración, no un nuevo proyecto desde cero.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2560320" y="3703320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578608" y="3721608"/>
            <a:ext cx="45720" cy="1380744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761488" y="386791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Continuidad operativa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2761488" y="4233672"/>
            <a:ext cx="301752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La caída de Internet no debería transformar un molinete o puerta en un punto muerto.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291072" y="3703320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0D171A"/>
          </a:solidFill>
          <a:ln w="12700">
            <a:solidFill>
              <a:srgbClr val="29434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09360" y="3721608"/>
            <a:ext cx="45720" cy="1380744"/>
          </a:xfrm>
          <a:prstGeom prst="rect">
            <a:avLst/>
          </a:prstGeom>
          <a:solidFill>
            <a:srgbClr val="56F2C4"/>
          </a:solidFill>
          <a:ln w="12700">
            <a:solidFill>
              <a:srgbClr val="56F2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92240" y="386791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8F6"/>
                </a:solidFill>
              </a:rPr>
              <a:t>Visión unificada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492240" y="4233672"/>
            <a:ext cx="301752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CB0AD"/>
                </a:solidFill>
              </a:rPr>
              <a:t>Gerencia puede consultar accesos, presencia, excepciones, Portón 3 y futuras integraciones desde un mismo ecosistema.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F8985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TOM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 - Plataforma Integral de Accesos y Control Horario</dc:title>
  <dc:subject>NOVA ACCESS + NOVA TIME</dc:subject>
  <dc:creator>OpenAI</dc:creator>
  <cp:lastModifiedBy>OpenAI</cp:lastModifiedBy>
  <cp:revision>1</cp:revision>
  <dcterms:created xsi:type="dcterms:W3CDTF">2026-08-21T20:56:51Z</dcterms:created>
  <dcterms:modified xsi:type="dcterms:W3CDTF">2026-08-21T20:56:51Z</dcterms:modified>
</cp:coreProperties>
</file>